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61" r:id="rId5"/>
    <p:sldId id="259" r:id="rId6"/>
    <p:sldId id="260" r:id="rId7"/>
    <p:sldId id="262" r:id="rId8"/>
    <p:sldId id="263" r:id="rId9"/>
    <p:sldId id="265" r:id="rId10"/>
    <p:sldId id="270" r:id="rId11"/>
    <p:sldId id="264" r:id="rId12"/>
    <p:sldId id="266" r:id="rId13"/>
    <p:sldId id="267"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72" autoAdjust="0"/>
    <p:restoredTop sz="94271" autoAdjust="0"/>
  </p:normalViewPr>
  <p:slideViewPr>
    <p:cSldViewPr>
      <p:cViewPr>
        <p:scale>
          <a:sx n="70" d="100"/>
          <a:sy n="70" d="100"/>
        </p:scale>
        <p:origin x="-7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DF785A-80F1-4521-8BDC-777C7A2CDED4}" type="datetimeFigureOut">
              <a:rPr lang="en-US" smtClean="0"/>
              <a:t>1/21/2013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EDF5CB-8483-4E0E-AFA8-9D543FAB6803}" type="slidenum">
              <a:rPr lang="en-US" smtClean="0"/>
              <a:t>‹#›</a:t>
            </a:fld>
            <a:endParaRPr lang="en-US"/>
          </a:p>
        </p:txBody>
      </p:sp>
    </p:spTree>
    <p:extLst>
      <p:ext uri="{BB962C8B-B14F-4D97-AF65-F5344CB8AC3E}">
        <p14:creationId xmlns:p14="http://schemas.microsoft.com/office/powerpoint/2010/main" val="2343038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Would you be interested in this?</a:t>
            </a:r>
            <a:endParaRPr lang="en-US" dirty="0"/>
          </a:p>
        </p:txBody>
      </p:sp>
      <p:sp>
        <p:nvSpPr>
          <p:cNvPr id="4" name="Slide Number Placeholder 3"/>
          <p:cNvSpPr>
            <a:spLocks noGrp="1"/>
          </p:cNvSpPr>
          <p:nvPr>
            <p:ph type="sldNum" sz="quarter" idx="10"/>
          </p:nvPr>
        </p:nvSpPr>
        <p:spPr/>
        <p:txBody>
          <a:bodyPr/>
          <a:lstStyle/>
          <a:p>
            <a:fld id="{37EDF5CB-8483-4E0E-AFA8-9D543FAB6803}" type="slidenum">
              <a:rPr lang="en-US" smtClean="0"/>
              <a:t>5</a:t>
            </a:fld>
            <a:endParaRPr lang="en-US"/>
          </a:p>
        </p:txBody>
      </p:sp>
    </p:spTree>
    <p:extLst>
      <p:ext uri="{BB962C8B-B14F-4D97-AF65-F5344CB8AC3E}">
        <p14:creationId xmlns:p14="http://schemas.microsoft.com/office/powerpoint/2010/main" val="1986861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3"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3"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1"/>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9"/>
            <a:ext cx="2133600" cy="750981"/>
          </a:xfrm>
        </p:spPr>
        <p:txBody>
          <a:bodyPr anchor="b"/>
          <a:lstStyle>
            <a:lvl1pPr algn="l">
              <a:defRPr sz="2400"/>
            </a:lvl1pPr>
          </a:lstStyle>
          <a:p>
            <a:fld id="{C266D6CF-23DA-45C5-910C-35D461903B9C}" type="datetimeFigureOut">
              <a:rPr lang="en-US" smtClean="0"/>
              <a:t>1/21/2013</a:t>
            </a:fld>
            <a:endParaRPr lang="en-US"/>
          </a:p>
        </p:txBody>
      </p:sp>
      <p:sp>
        <p:nvSpPr>
          <p:cNvPr id="50" name="Rectangle 49"/>
          <p:cNvSpPr/>
          <p:nvPr/>
        </p:nvSpPr>
        <p:spPr>
          <a:xfrm>
            <a:off x="4650889" y="6088285"/>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7"/>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7"/>
            <a:ext cx="643667" cy="365125"/>
          </a:xfrm>
        </p:spPr>
        <p:txBody>
          <a:bodyPr/>
          <a:lstStyle>
            <a:lvl1pPr>
              <a:defRPr>
                <a:solidFill>
                  <a:schemeClr val="accent1"/>
                </a:solidFill>
              </a:defRPr>
            </a:lvl1pPr>
          </a:lstStyle>
          <a:p>
            <a:fld id="{7495DD7A-3391-432F-AA88-9FE53E85A525}" type="slidenum">
              <a:rPr lang="en-US" smtClean="0"/>
              <a:t>‹#›</a:t>
            </a:fld>
            <a:endParaRPr lang="en-US"/>
          </a:p>
        </p:txBody>
      </p:sp>
      <p:sp>
        <p:nvSpPr>
          <p:cNvPr id="89" name="Rectangle 88"/>
          <p:cNvSpPr/>
          <p:nvPr/>
        </p:nvSpPr>
        <p:spPr>
          <a:xfrm>
            <a:off x="4650889" y="6088285"/>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66D6CF-23DA-45C5-910C-35D461903B9C}" type="datetimeFigureOut">
              <a:rPr lang="en-US" smtClean="0"/>
              <a:t>1/21/2013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5DD7A-3391-432F-AA88-9FE53E85A52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66D6CF-23DA-45C5-910C-35D461903B9C}" type="datetimeFigureOut">
              <a:rPr lang="en-US" smtClean="0"/>
              <a:t>1/21/2013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5DD7A-3391-432F-AA88-9FE53E85A52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66D6CF-23DA-45C5-910C-35D461903B9C}" type="datetimeFigureOut">
              <a:rPr lang="en-US" smtClean="0"/>
              <a:t>1/21/2013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5DD7A-3391-432F-AA88-9FE53E85A52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6" y="2900830"/>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1"/>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66D6CF-23DA-45C5-910C-35D461903B9C}" type="datetimeFigureOut">
              <a:rPr lang="en-US" smtClean="0"/>
              <a:t>1/21/2013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5DD7A-3391-432F-AA88-9FE53E85A52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C266D6CF-23DA-45C5-910C-35D461903B9C}" type="datetimeFigureOut">
              <a:rPr lang="en-US" smtClean="0"/>
              <a:t>1/21/2013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5DD7A-3391-432F-AA88-9FE53E85A525}"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5"/>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8"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5"/>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266D6CF-23DA-45C5-910C-35D461903B9C}" type="datetimeFigureOut">
              <a:rPr lang="en-US" smtClean="0"/>
              <a:t>1/21/2013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95DD7A-3391-432F-AA88-9FE53E85A52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266D6CF-23DA-45C5-910C-35D461903B9C}" type="datetimeFigureOut">
              <a:rPr lang="en-US" smtClean="0"/>
              <a:t>1/21/2013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95DD7A-3391-432F-AA88-9FE53E85A52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66D6CF-23DA-45C5-910C-35D461903B9C}" type="datetimeFigureOut">
              <a:rPr lang="en-US" smtClean="0"/>
              <a:t>1/21/2013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95DD7A-3391-432F-AA88-9FE53E85A52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3"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3"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266D6CF-23DA-45C5-910C-35D461903B9C}" type="datetimeFigureOut">
              <a:rPr lang="en-US" smtClean="0"/>
              <a:t>1/21/2013</a:t>
            </a:fld>
            <a:endParaRPr lang="en-US"/>
          </a:p>
        </p:txBody>
      </p:sp>
      <p:sp>
        <p:nvSpPr>
          <p:cNvPr id="7" name="Slide Number Placeholder 6"/>
          <p:cNvSpPr>
            <a:spLocks noGrp="1"/>
          </p:cNvSpPr>
          <p:nvPr>
            <p:ph type="sldNum" sz="quarter" idx="12"/>
          </p:nvPr>
        </p:nvSpPr>
        <p:spPr/>
        <p:txBody>
          <a:bodyPr/>
          <a:lstStyle/>
          <a:p>
            <a:fld id="{7495DD7A-3391-432F-AA88-9FE53E85A525}" type="slidenum">
              <a:rPr lang="en-US" smtClean="0"/>
              <a:t>‹#›</a:t>
            </a:fld>
            <a:endParaRPr lang="en-US"/>
          </a:p>
        </p:txBody>
      </p:sp>
      <p:sp>
        <p:nvSpPr>
          <p:cNvPr id="58" name="Rectangle 57"/>
          <p:cNvSpPr/>
          <p:nvPr/>
        </p:nvSpPr>
        <p:spPr>
          <a:xfrm>
            <a:off x="905573"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5"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5"/>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6"/>
            <a:ext cx="3493664" cy="365125"/>
          </a:xfrm>
        </p:spPr>
        <p:txBody>
          <a:bodyPr>
            <a:normAutofit/>
          </a:bodyPr>
          <a:lstStyle/>
          <a:p>
            <a:endParaRPr lang="en-US"/>
          </a:p>
        </p:txBody>
      </p:sp>
      <p:sp>
        <p:nvSpPr>
          <p:cNvPr id="2" name="Title 1"/>
          <p:cNvSpPr>
            <a:spLocks noGrp="1"/>
          </p:cNvSpPr>
          <p:nvPr>
            <p:ph type="title"/>
          </p:nvPr>
        </p:nvSpPr>
        <p:spPr>
          <a:xfrm>
            <a:off x="4739834" y="2657435"/>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3"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3"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3"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5"/>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10"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1" y="4133089"/>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66D6CF-23DA-45C5-910C-35D461903B9C}" type="datetimeFigureOut">
              <a:rPr lang="en-US" smtClean="0"/>
              <a:t>1/21/2013</a:t>
            </a:fld>
            <a:endParaRPr lang="en-US"/>
          </a:p>
        </p:txBody>
      </p:sp>
      <p:sp>
        <p:nvSpPr>
          <p:cNvPr id="6" name="Footer Placeholder 5"/>
          <p:cNvSpPr>
            <a:spLocks noGrp="1"/>
          </p:cNvSpPr>
          <p:nvPr>
            <p:ph type="ftr" sz="quarter" idx="11"/>
          </p:nvPr>
        </p:nvSpPr>
        <p:spPr>
          <a:xfrm>
            <a:off x="4641448" y="5724836"/>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7495DD7A-3391-432F-AA88-9FE53E85A52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799"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8"/>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3"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1"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3"/>
            <a:ext cx="2133600" cy="365125"/>
          </a:xfrm>
          <a:prstGeom prst="rect">
            <a:avLst/>
          </a:prstGeom>
        </p:spPr>
        <p:txBody>
          <a:bodyPr vert="horz" lIns="91440" tIns="45720" rIns="91440" bIns="45720" rtlCol="0" anchor="ctr"/>
          <a:lstStyle>
            <a:lvl1pPr algn="r">
              <a:defRPr sz="1200">
                <a:solidFill>
                  <a:srgbClr val="FEFEFE"/>
                </a:solidFill>
              </a:defRPr>
            </a:lvl1pPr>
          </a:lstStyle>
          <a:p>
            <a:fld id="{C266D6CF-23DA-45C5-910C-35D461903B9C}" type="datetimeFigureOut">
              <a:rPr lang="en-US" smtClean="0"/>
              <a:t>1/21/2013</a:t>
            </a:fld>
            <a:endParaRPr lang="en-US"/>
          </a:p>
        </p:txBody>
      </p:sp>
      <p:sp>
        <p:nvSpPr>
          <p:cNvPr id="5" name="Footer Placeholder 4"/>
          <p:cNvSpPr>
            <a:spLocks noGrp="1"/>
          </p:cNvSpPr>
          <p:nvPr>
            <p:ph type="ftr" sz="quarter" idx="3"/>
          </p:nvPr>
        </p:nvSpPr>
        <p:spPr>
          <a:xfrm>
            <a:off x="4641448" y="5852161"/>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7" y="224492"/>
            <a:ext cx="1332156" cy="365125"/>
          </a:xfrm>
          <a:prstGeom prst="rect">
            <a:avLst/>
          </a:prstGeom>
        </p:spPr>
        <p:txBody>
          <a:bodyPr vert="horz" lIns="91440" tIns="45720" rIns="91440" bIns="45720" rtlCol="0" anchor="ctr"/>
          <a:lstStyle>
            <a:lvl1pPr algn="l">
              <a:defRPr sz="1200">
                <a:solidFill>
                  <a:srgbClr val="FEFEFE"/>
                </a:solidFill>
              </a:defRPr>
            </a:lvl1pPr>
          </a:lstStyle>
          <a:p>
            <a:fld id="{7495DD7A-3391-432F-AA88-9FE53E85A52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la-psu-csm.symplicity.com/students" TargetMode="External"/><Relationship Id="rId2" Type="http://schemas.openxmlformats.org/officeDocument/2006/relationships/hyperlink" Target="http://ecosystems.psu.edu/esmcareerfair" TargetMode="External"/><Relationship Id="rId1" Type="http://schemas.openxmlformats.org/officeDocument/2006/relationships/slideLayout" Target="../slideLayouts/slideLayout2.xml"/><Relationship Id="rId4" Type="http://schemas.openxmlformats.org/officeDocument/2006/relationships/hyperlink" Target="http://laus.la.psu.edu/laus/network/spring-2013-calendar-of-events/"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ebmail.psu.edu/webmail/shell.cgi?timestamp=1358457462" TargetMode="External"/><Relationship Id="rId2" Type="http://schemas.openxmlformats.org/officeDocument/2006/relationships/hyperlink" Target="http://www.fulbright.org.uk/fulbright-awards/exchanges-to-the-uk/undergraduates" TargetMode="External"/><Relationship Id="rId1" Type="http://schemas.openxmlformats.org/officeDocument/2006/relationships/slideLayout" Target="../slideLayouts/slideLayout2.xml"/><Relationship Id="rId4" Type="http://schemas.openxmlformats.org/officeDocument/2006/relationships/hyperlink" Target="http://www.fulbright.org.uk/about/meet-our-fulbrighters"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s://undergradresearch.psu.edu/summer_discovery/index.cf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Bioarchaeology_Workshop_2013.pdf" TargetMode="External"/><Relationship Id="rId2" Type="http://schemas.openxmlformats.org/officeDocument/2006/relationships/hyperlink" Target="Tanzania_2013_flyer_111412.pdf.pdf" TargetMode="External"/><Relationship Id="rId1" Type="http://schemas.openxmlformats.org/officeDocument/2006/relationships/slideLayout" Target="../slideLayouts/slideLayout2.xml"/><Relationship Id="rId5" Type="http://schemas.openxmlformats.org/officeDocument/2006/relationships/hyperlink" Target="Frontiers2013POSTER.pdf" TargetMode="External"/><Relationship Id="rId4" Type="http://schemas.openxmlformats.org/officeDocument/2006/relationships/hyperlink" Target="Experimental_Archaeology_Workshop_2013.pdf"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ebmail.psu.edu/webmail/shell.cgi?timestamp=1358457462" TargetMode="External"/><Relationship Id="rId2" Type="http://schemas.openxmlformats.org/officeDocument/2006/relationships/hyperlink" Target="http://www.academy.psu.edu/prospective/howtoapply.cf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pennstatecase.yolasite.com/" TargetMode="External"/><Relationship Id="rId2" Type="http://schemas.openxmlformats.org/officeDocument/2006/relationships/hyperlink" Target="http://news.yahoo.com/storms-reveal-iron-age-skeleton-160241531.html" TargetMode="External"/><Relationship Id="rId1" Type="http://schemas.openxmlformats.org/officeDocument/2006/relationships/slideLayout" Target="../slideLayouts/slideLayout2.xml"/><Relationship Id="rId4" Type="http://schemas.openxmlformats.org/officeDocument/2006/relationships/hyperlink" Target="http://www.facebook.com/groups/438628082856283/?fref=t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C.A.S.E.</a:t>
            </a:r>
            <a:endParaRPr lang="en-US" dirty="0"/>
          </a:p>
        </p:txBody>
      </p:sp>
      <p:sp>
        <p:nvSpPr>
          <p:cNvPr id="3" name="Subtitle 2"/>
          <p:cNvSpPr>
            <a:spLocks noGrp="1"/>
          </p:cNvSpPr>
          <p:nvPr>
            <p:ph type="subTitle" idx="1"/>
          </p:nvPr>
        </p:nvSpPr>
        <p:spPr/>
        <p:txBody>
          <a:bodyPr/>
          <a:lstStyle/>
          <a:p>
            <a:r>
              <a:rPr lang="en-US" dirty="0" smtClean="0"/>
              <a:t>General Meeting #1</a:t>
            </a:r>
          </a:p>
          <a:p>
            <a:r>
              <a:rPr lang="en-US" dirty="0" smtClean="0"/>
              <a:t>107 Carpenter</a:t>
            </a:r>
          </a:p>
          <a:p>
            <a:r>
              <a:rPr lang="en-US" dirty="0" smtClean="0"/>
              <a:t>1/17/13 </a:t>
            </a:r>
            <a:endParaRPr lang="en-US" dirty="0"/>
          </a:p>
        </p:txBody>
      </p:sp>
    </p:spTree>
    <p:extLst>
      <p:ext uri="{BB962C8B-B14F-4D97-AF65-F5344CB8AC3E}">
        <p14:creationId xmlns:p14="http://schemas.microsoft.com/office/powerpoint/2010/main" val="2361911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Weekly Colloquium</a:t>
            </a:r>
            <a:endParaRPr lang="en-US" dirty="0"/>
          </a:p>
        </p:txBody>
      </p:sp>
      <p:sp>
        <p:nvSpPr>
          <p:cNvPr id="3" name="Content Placeholder 2"/>
          <p:cNvSpPr>
            <a:spLocks noGrp="1"/>
          </p:cNvSpPr>
          <p:nvPr>
            <p:ph idx="1"/>
          </p:nvPr>
        </p:nvSpPr>
        <p:spPr/>
        <p:txBody>
          <a:bodyPr/>
          <a:lstStyle/>
          <a:p>
            <a:r>
              <a:rPr lang="en-US" dirty="0" smtClean="0"/>
              <a:t>Every Friday, start at 3:30/3:45</a:t>
            </a:r>
          </a:p>
          <a:p>
            <a:r>
              <a:rPr lang="en-US" dirty="0" smtClean="0"/>
              <a:t>Held in 202 Carpenter</a:t>
            </a:r>
          </a:p>
          <a:p>
            <a:r>
              <a:rPr lang="en-US" dirty="0" smtClean="0"/>
              <a:t>Different speaker each week (</a:t>
            </a:r>
            <a:r>
              <a:rPr lang="en-US" dirty="0" err="1" smtClean="0"/>
              <a:t>psu</a:t>
            </a:r>
            <a:r>
              <a:rPr lang="en-US" dirty="0" smtClean="0"/>
              <a:t> faculty, grad students, visiting speaker)</a:t>
            </a:r>
          </a:p>
          <a:p>
            <a:r>
              <a:rPr lang="en-US" dirty="0" smtClean="0"/>
              <a:t>Free food + drinks</a:t>
            </a:r>
            <a:endParaRPr lang="en-US" dirty="0"/>
          </a:p>
        </p:txBody>
      </p:sp>
    </p:spTree>
    <p:extLst>
      <p:ext uri="{BB962C8B-B14F-4D97-AF65-F5344CB8AC3E}">
        <p14:creationId xmlns:p14="http://schemas.microsoft.com/office/powerpoint/2010/main" val="43487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ESM Career Fair</a:t>
            </a:r>
            <a:endParaRPr lang="en-US" dirty="0"/>
          </a:p>
        </p:txBody>
      </p:sp>
      <p:sp>
        <p:nvSpPr>
          <p:cNvPr id="3" name="Content Placeholder 2"/>
          <p:cNvSpPr>
            <a:spLocks noGrp="1"/>
          </p:cNvSpPr>
          <p:nvPr>
            <p:ph idx="1"/>
          </p:nvPr>
        </p:nvSpPr>
        <p:spPr/>
        <p:txBody>
          <a:bodyPr>
            <a:noAutofit/>
          </a:bodyPr>
          <a:lstStyle/>
          <a:p>
            <a:r>
              <a:rPr lang="en-US" sz="1400" dirty="0"/>
              <a:t>You are invited to participate in the Department of Ecosystem Science and Management Career Fair on Friday, Feb. 8, 10 a.m. - 3 p.m. in the Forest Resources Building.  </a:t>
            </a:r>
            <a:br>
              <a:rPr lang="en-US" sz="1400" dirty="0"/>
            </a:br>
            <a:r>
              <a:rPr lang="en-US" sz="1400" dirty="0"/>
              <a:t/>
            </a:r>
            <a:br>
              <a:rPr lang="en-US" sz="1400" dirty="0"/>
            </a:br>
            <a:r>
              <a:rPr lang="en-US" sz="1400" dirty="0"/>
              <a:t>Wondering how this event is relevant to you?  One of the exhibitors, the USDA Forest Service, has expressed a specific interest in talking with students in anthropology and archaeology!  The complete exhibitor listing is posted at </a:t>
            </a:r>
            <a:r>
              <a:rPr lang="en-US" sz="1400" dirty="0">
                <a:hlinkClick r:id="rId2"/>
              </a:rPr>
              <a:t>http://ecosystems.psu.edu/esmcareerfair</a:t>
            </a:r>
            <a:r>
              <a:rPr lang="en-US" sz="1400" dirty="0"/>
              <a:t> and will be updated periodically, and a flyer is attached. </a:t>
            </a:r>
            <a:br>
              <a:rPr lang="en-US" sz="1400" dirty="0"/>
            </a:br>
            <a:r>
              <a:rPr lang="en-US" sz="1400" dirty="0"/>
              <a:t/>
            </a:r>
            <a:br>
              <a:rPr lang="en-US" sz="1400" dirty="0"/>
            </a:br>
            <a:r>
              <a:rPr lang="en-US" sz="1400" dirty="0"/>
              <a:t>If you would like to get feedback on your resume before the event, then be sure to create a </a:t>
            </a:r>
            <a:r>
              <a:rPr lang="en-US" sz="1400" dirty="0">
                <a:hlinkClick r:id="rId3"/>
              </a:rPr>
              <a:t>Network </a:t>
            </a:r>
            <a:r>
              <a:rPr lang="en-US" sz="1400" dirty="0" err="1">
                <a:hlinkClick r:id="rId3"/>
              </a:rPr>
              <a:t>Symplicity</a:t>
            </a:r>
            <a:r>
              <a:rPr lang="en-US" sz="1400" dirty="0"/>
              <a:t> account and upload your resume for review.  You also can schedule an appointment with a Network staff member for a one-on-one review.  Finally, be sure to click on the Events tab when logged into your Network </a:t>
            </a:r>
            <a:r>
              <a:rPr lang="en-US" sz="1400" dirty="0" err="1"/>
              <a:t>Symplicity</a:t>
            </a:r>
            <a:r>
              <a:rPr lang="en-US" sz="1400" dirty="0"/>
              <a:t> account, or visit our web site to see a</a:t>
            </a:r>
            <a:r>
              <a:rPr lang="en-US" sz="1400" dirty="0">
                <a:hlinkClick r:id="rId4"/>
              </a:rPr>
              <a:t> list of other professional development opportunities</a:t>
            </a:r>
            <a:r>
              <a:rPr lang="en-US" sz="1400" dirty="0"/>
              <a:t> available to you this semester.</a:t>
            </a:r>
          </a:p>
        </p:txBody>
      </p:sp>
    </p:spTree>
    <p:extLst>
      <p:ext uri="{BB962C8B-B14F-4D97-AF65-F5344CB8AC3E}">
        <p14:creationId xmlns:p14="http://schemas.microsoft.com/office/powerpoint/2010/main" val="3251077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533400"/>
            <a:ext cx="7338509" cy="1143000"/>
          </a:xfrm>
        </p:spPr>
        <p:txBody>
          <a:bodyPr>
            <a:normAutofit fontScale="90000"/>
          </a:bodyPr>
          <a:lstStyle/>
          <a:p>
            <a:r>
              <a:rPr lang="en-US" dirty="0" smtClean="0"/>
              <a:t>Fulbright UK Summer Program</a:t>
            </a:r>
            <a:endParaRPr lang="en-US" dirty="0"/>
          </a:p>
        </p:txBody>
      </p:sp>
      <p:sp>
        <p:nvSpPr>
          <p:cNvPr id="3" name="Content Placeholder 2"/>
          <p:cNvSpPr>
            <a:spLocks noGrp="1"/>
          </p:cNvSpPr>
          <p:nvPr>
            <p:ph idx="1"/>
          </p:nvPr>
        </p:nvSpPr>
        <p:spPr>
          <a:xfrm>
            <a:off x="685800" y="1676400"/>
            <a:ext cx="7924800" cy="4800600"/>
          </a:xfrm>
        </p:spPr>
        <p:txBody>
          <a:bodyPr>
            <a:normAutofit fontScale="32500" lnSpcReduction="20000"/>
          </a:bodyPr>
          <a:lstStyle/>
          <a:p>
            <a:pPr lvl="0"/>
            <a:r>
              <a:rPr lang="en-US" sz="4900" b="1" dirty="0" smtClean="0"/>
              <a:t>APPLICATIONS </a:t>
            </a:r>
            <a:r>
              <a:rPr lang="en-US" sz="4900" b="1" dirty="0"/>
              <a:t>ARE NOW OPEN FOR THE 2013 FULBRIGHT UK SUMMER INSTITUTES – DEADLINE 3/11</a:t>
            </a:r>
            <a:endParaRPr lang="en-US" sz="4900" dirty="0"/>
          </a:p>
          <a:p>
            <a:r>
              <a:rPr lang="en-US" sz="4900" dirty="0"/>
              <a:t>The U.S.-U.K. Fulbright Commission offers special </a:t>
            </a:r>
            <a:r>
              <a:rPr lang="en-US" sz="4900" b="1" dirty="0">
                <a:hlinkClick r:id="rId2"/>
              </a:rPr>
              <a:t>Summer Institutes for US citizens </a:t>
            </a:r>
            <a:r>
              <a:rPr lang="en-US" sz="4900" dirty="0"/>
              <a:t>to study in the United Kingdom.  These summer programs provide the opportunity for U.S. undergraduates (over the age of 18), with at least two years of undergraduate study left to complete, to go to the U.K. on a three, four, five, or six week academic and cultural summer </a:t>
            </a:r>
            <a:r>
              <a:rPr lang="en-US" sz="4900" dirty="0" err="1"/>
              <a:t>programStudents</a:t>
            </a:r>
            <a:r>
              <a:rPr lang="en-US" sz="4900" dirty="0"/>
              <a:t> may now choose from </a:t>
            </a:r>
            <a:r>
              <a:rPr lang="en-US" sz="4900" b="1" i="1" dirty="0"/>
              <a:t>*nine* </a:t>
            </a:r>
            <a:r>
              <a:rPr lang="en-US" sz="4900" dirty="0"/>
              <a:t>different Institutes, across twelve host locations, in each of the four countries that comprise the United Kingdom.  In addition to six </a:t>
            </a:r>
            <a:r>
              <a:rPr lang="en-US" sz="4900" dirty="0" err="1"/>
              <a:t>programmes</a:t>
            </a:r>
            <a:r>
              <a:rPr lang="en-US" sz="4900" dirty="0"/>
              <a:t> from previous years, and are proud to welcome three brand new Institutes with </a:t>
            </a:r>
            <a:r>
              <a:rPr lang="en-US" sz="4900" dirty="0" err="1"/>
              <a:t>Strathclyde</a:t>
            </a:r>
            <a:r>
              <a:rPr lang="en-US" sz="4900" dirty="0"/>
              <a:t> University/Dundee University, the University of Bristol, and the University of Exeter.   </a:t>
            </a:r>
            <a:endParaRPr lang="en-US" sz="4900" dirty="0" smtClean="0"/>
          </a:p>
          <a:p>
            <a:r>
              <a:rPr lang="en-US" sz="4900" dirty="0" smtClean="0"/>
              <a:t>More </a:t>
            </a:r>
            <a:r>
              <a:rPr lang="en-US" sz="4900" dirty="0"/>
              <a:t>information on each Institute can be found on our </a:t>
            </a:r>
            <a:r>
              <a:rPr lang="en-US" sz="4900" dirty="0">
                <a:hlinkClick r:id="rId3"/>
              </a:rPr>
              <a:t>website   http://www.fulbright.org.uk/fulbright-awards/exchanges-to-the-uk/undergraduates).</a:t>
            </a:r>
            <a:r>
              <a:rPr lang="en-US" sz="4900" dirty="0"/>
              <a:t>  The deadline to apply is </a:t>
            </a:r>
            <a:r>
              <a:rPr lang="en-US" sz="4900" b="1" dirty="0"/>
              <a:t>11 March 2013</a:t>
            </a:r>
            <a:r>
              <a:rPr lang="en-US" sz="4900" dirty="0"/>
              <a:t>. Follow @</a:t>
            </a:r>
            <a:r>
              <a:rPr lang="en-US" sz="4900" dirty="0" err="1"/>
              <a:t>FulbrightAwards</a:t>
            </a:r>
            <a:r>
              <a:rPr lang="en-US" sz="4900" dirty="0"/>
              <a:t> where we will post weekly application tips (‘</a:t>
            </a:r>
            <a:r>
              <a:rPr lang="en-US" sz="4900" dirty="0" err="1"/>
              <a:t>Twips</a:t>
            </a:r>
            <a:r>
              <a:rPr lang="en-US" sz="4900" dirty="0"/>
              <a:t>’) beginning in the New Year. Case studies of previous participants may be found online as well: </a:t>
            </a:r>
            <a:r>
              <a:rPr lang="en-US" sz="4900" dirty="0">
                <a:hlinkClick r:id="rId4"/>
              </a:rPr>
              <a:t>http://www.fulbright.org.uk/about/meet-our-fulbrighters</a:t>
            </a:r>
            <a:r>
              <a:rPr lang="en-US" sz="4900" dirty="0"/>
              <a:t>.   Please contact Dr. Ruth </a:t>
            </a:r>
            <a:r>
              <a:rPr lang="en-US" sz="4900" dirty="0" err="1"/>
              <a:t>Mendum</a:t>
            </a:r>
            <a:r>
              <a:rPr lang="en-US" sz="4900" dirty="0"/>
              <a:t> in the University Fellowships office for assistance with the application.</a:t>
            </a:r>
          </a:p>
          <a:p>
            <a:pPr marL="68580" indent="0">
              <a:buNone/>
            </a:pPr>
            <a:endParaRPr lang="en-US" sz="4400" dirty="0"/>
          </a:p>
          <a:p>
            <a:endParaRPr lang="en-US" dirty="0"/>
          </a:p>
        </p:txBody>
      </p:sp>
    </p:spTree>
    <p:extLst>
      <p:ext uri="{BB962C8B-B14F-4D97-AF65-F5344CB8AC3E}">
        <p14:creationId xmlns:p14="http://schemas.microsoft.com/office/powerpoint/2010/main" val="31906059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Discovery Grants	</a:t>
            </a:r>
            <a:endParaRPr lang="en-US" dirty="0"/>
          </a:p>
        </p:txBody>
      </p:sp>
      <p:sp>
        <p:nvSpPr>
          <p:cNvPr id="3" name="Content Placeholder 2"/>
          <p:cNvSpPr>
            <a:spLocks noGrp="1"/>
          </p:cNvSpPr>
          <p:nvPr>
            <p:ph idx="1"/>
          </p:nvPr>
        </p:nvSpPr>
        <p:spPr/>
        <p:txBody>
          <a:bodyPr/>
          <a:lstStyle/>
          <a:p>
            <a:r>
              <a:rPr lang="en-US" dirty="0">
                <a:hlinkClick r:id="rId2"/>
              </a:rPr>
              <a:t>https://</a:t>
            </a:r>
            <a:r>
              <a:rPr lang="en-US" dirty="0" smtClean="0">
                <a:hlinkClick r:id="rId2"/>
              </a:rPr>
              <a:t>undergradresearch.psu.edu/summer_discovery/index.cfm</a:t>
            </a:r>
            <a:endParaRPr lang="en-US" dirty="0" smtClean="0"/>
          </a:p>
          <a:p>
            <a:r>
              <a:rPr lang="en-US" dirty="0" smtClean="0"/>
              <a:t>Applications are due </a:t>
            </a:r>
            <a:r>
              <a:rPr lang="en-US" b="1" dirty="0" smtClean="0"/>
              <a:t>February 8</a:t>
            </a:r>
            <a:r>
              <a:rPr lang="en-US" b="1" baseline="30000" dirty="0" smtClean="0"/>
              <a:t>th</a:t>
            </a:r>
            <a:r>
              <a:rPr lang="en-US" b="1" dirty="0" smtClean="0"/>
              <a:t> </a:t>
            </a:r>
            <a:r>
              <a:rPr lang="en-US" dirty="0" smtClean="0"/>
              <a:t>by 5pm</a:t>
            </a:r>
            <a:endParaRPr lang="en-US" dirty="0"/>
          </a:p>
        </p:txBody>
      </p:sp>
    </p:spTree>
    <p:extLst>
      <p:ext uri="{BB962C8B-B14F-4D97-AF65-F5344CB8AC3E}">
        <p14:creationId xmlns:p14="http://schemas.microsoft.com/office/powerpoint/2010/main" val="32732489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Flyers for Field Schools</a:t>
            </a:r>
            <a:endParaRPr lang="en-US" dirty="0"/>
          </a:p>
        </p:txBody>
      </p:sp>
      <p:sp>
        <p:nvSpPr>
          <p:cNvPr id="3" name="Content Placeholder 2"/>
          <p:cNvSpPr>
            <a:spLocks noGrp="1"/>
          </p:cNvSpPr>
          <p:nvPr>
            <p:ph idx="1"/>
          </p:nvPr>
        </p:nvSpPr>
        <p:spPr/>
        <p:txBody>
          <a:bodyPr/>
          <a:lstStyle/>
          <a:p>
            <a:r>
              <a:rPr lang="en-US" dirty="0" smtClean="0">
                <a:hlinkClick r:id="rId2" action="ppaction://hlinkfile"/>
              </a:rPr>
              <a:t>Tanzania</a:t>
            </a:r>
            <a:endParaRPr lang="en-US" dirty="0" smtClean="0"/>
          </a:p>
          <a:p>
            <a:r>
              <a:rPr lang="en-US" dirty="0" smtClean="0">
                <a:hlinkClick r:id="rId3" action="ppaction://hlinkfile"/>
              </a:rPr>
              <a:t>Romania/</a:t>
            </a:r>
            <a:r>
              <a:rPr lang="en-US" dirty="0" err="1" smtClean="0">
                <a:hlinkClick r:id="rId3" action="ppaction://hlinkfile"/>
              </a:rPr>
              <a:t>Bioarchaeology</a:t>
            </a:r>
            <a:r>
              <a:rPr lang="en-US" dirty="0" smtClean="0">
                <a:hlinkClick r:id="rId3" action="ppaction://hlinkfile"/>
              </a:rPr>
              <a:t> Workshop</a:t>
            </a:r>
            <a:endParaRPr lang="en-US" dirty="0" smtClean="0"/>
          </a:p>
          <a:p>
            <a:r>
              <a:rPr lang="en-US" dirty="0" smtClean="0">
                <a:hlinkClick r:id="rId4" action="ppaction://hlinkfile"/>
              </a:rPr>
              <a:t>Experimental Archaeology Workshop</a:t>
            </a:r>
            <a:endParaRPr lang="en-US" dirty="0" smtClean="0"/>
          </a:p>
          <a:p>
            <a:r>
              <a:rPr lang="en-US" dirty="0" smtClean="0">
                <a:hlinkClick r:id="rId5" action="ppaction://hlinkfile"/>
              </a:rPr>
              <a:t>Frontiers in Science Speaker Series</a:t>
            </a:r>
            <a:endParaRPr lang="en-US" dirty="0"/>
          </a:p>
        </p:txBody>
      </p:sp>
    </p:spTree>
    <p:extLst>
      <p:ext uri="{BB962C8B-B14F-4D97-AF65-F5344CB8AC3E}">
        <p14:creationId xmlns:p14="http://schemas.microsoft.com/office/powerpoint/2010/main" val="230891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Presidential Leadership Academy</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PRESIDENTIAL </a:t>
            </a:r>
            <a:r>
              <a:rPr lang="en-US" b="1" dirty="0"/>
              <a:t>LEADERSHIP ACADEMY APPLICATIONS AVAILABLE</a:t>
            </a:r>
            <a:endParaRPr lang="en-US" dirty="0"/>
          </a:p>
          <a:p>
            <a:r>
              <a:rPr lang="en-US" dirty="0"/>
              <a:t>Applications are now being accepted for admission into the Presidential Leadership Academy for fall 2013. The Academy is open to first-year Penn State students interested in a three-year program to: Develop Critical Thinking, Meet National Leaders and Decision Makers, Research Problems and attend Field Trips. Applications are on line at </a:t>
            </a:r>
            <a:r>
              <a:rPr lang="en-US" dirty="0">
                <a:hlinkClick r:id="rId2"/>
              </a:rPr>
              <a:t>http://www.academy.psu.edu/prospective/howtoapply.cfm</a:t>
            </a:r>
            <a:r>
              <a:rPr lang="en-US" dirty="0"/>
              <a:t>. If you have any questions, contact Lisa </a:t>
            </a:r>
            <a:r>
              <a:rPr lang="en-US" dirty="0" err="1"/>
              <a:t>Breon</a:t>
            </a:r>
            <a:r>
              <a:rPr lang="en-US" dirty="0"/>
              <a:t> at </a:t>
            </a:r>
            <a:r>
              <a:rPr lang="en-US" dirty="0">
                <a:hlinkClick r:id="rId3"/>
              </a:rPr>
              <a:t>lkb17@psu.edu</a:t>
            </a:r>
            <a:r>
              <a:rPr lang="en-US" dirty="0"/>
              <a:t>. </a:t>
            </a:r>
          </a:p>
          <a:p>
            <a:endParaRPr lang="en-US" dirty="0"/>
          </a:p>
        </p:txBody>
      </p:sp>
    </p:spTree>
    <p:extLst>
      <p:ext uri="{BB962C8B-B14F-4D97-AF65-F5344CB8AC3E}">
        <p14:creationId xmlns:p14="http://schemas.microsoft.com/office/powerpoint/2010/main" val="3229615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 Back!</a:t>
            </a:r>
            <a:endParaRPr lang="en-US" dirty="0"/>
          </a:p>
        </p:txBody>
      </p:sp>
      <p:sp>
        <p:nvSpPr>
          <p:cNvPr id="3" name="Content Placeholder 2"/>
          <p:cNvSpPr>
            <a:spLocks noGrp="1"/>
          </p:cNvSpPr>
          <p:nvPr>
            <p:ph idx="1"/>
          </p:nvPr>
        </p:nvSpPr>
        <p:spPr/>
        <p:txBody>
          <a:bodyPr/>
          <a:lstStyle/>
          <a:p>
            <a:r>
              <a:rPr lang="en-US" dirty="0" smtClean="0"/>
              <a:t>Stories in the </a:t>
            </a:r>
            <a:r>
              <a:rPr lang="en-US" dirty="0" smtClean="0">
                <a:hlinkClick r:id="rId2"/>
              </a:rPr>
              <a:t>news</a:t>
            </a:r>
            <a:endParaRPr lang="en-US" dirty="0" smtClean="0"/>
          </a:p>
          <a:p>
            <a:r>
              <a:rPr lang="en-US" dirty="0" smtClean="0"/>
              <a:t>Introduce new officers</a:t>
            </a:r>
          </a:p>
          <a:p>
            <a:pPr lvl="1"/>
            <a:r>
              <a:rPr lang="en-US" dirty="0" smtClean="0"/>
              <a:t>Katie Rhodes – Secretary</a:t>
            </a:r>
          </a:p>
          <a:p>
            <a:pPr lvl="1"/>
            <a:r>
              <a:rPr lang="en-US" dirty="0" smtClean="0"/>
              <a:t>Emma </a:t>
            </a:r>
            <a:r>
              <a:rPr lang="en-US" dirty="0" err="1" smtClean="0"/>
              <a:t>Walde</a:t>
            </a:r>
            <a:r>
              <a:rPr lang="en-US" dirty="0" smtClean="0"/>
              <a:t> – Treasurer</a:t>
            </a:r>
          </a:p>
          <a:p>
            <a:r>
              <a:rPr lang="en-US" dirty="0" smtClean="0"/>
              <a:t>On the Web:</a:t>
            </a:r>
          </a:p>
          <a:p>
            <a:pPr lvl="1"/>
            <a:r>
              <a:rPr lang="en-US" dirty="0">
                <a:hlinkClick r:id="rId3"/>
              </a:rPr>
              <a:t>http://pennstatecase.yolasite.com</a:t>
            </a:r>
            <a:r>
              <a:rPr lang="en-US" dirty="0" smtClean="0">
                <a:hlinkClick r:id="rId3"/>
              </a:rPr>
              <a:t>/</a:t>
            </a:r>
            <a:endParaRPr lang="en-US" dirty="0" smtClean="0"/>
          </a:p>
          <a:p>
            <a:pPr lvl="1"/>
            <a:r>
              <a:rPr lang="en-US" dirty="0">
                <a:hlinkClick r:id="rId4"/>
              </a:rPr>
              <a:t>http://www.facebook.com/groups/438628082856283/?fref=ts</a:t>
            </a:r>
            <a:endParaRPr lang="en-US" dirty="0" smtClean="0"/>
          </a:p>
          <a:p>
            <a:pPr marL="365760" lvl="1" indent="0">
              <a:buNone/>
            </a:pPr>
            <a:endParaRPr lang="en-US" dirty="0"/>
          </a:p>
        </p:txBody>
      </p:sp>
    </p:spTree>
    <p:extLst>
      <p:ext uri="{BB962C8B-B14F-4D97-AF65-F5344CB8AC3E}">
        <p14:creationId xmlns:p14="http://schemas.microsoft.com/office/powerpoint/2010/main" val="1518897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Plans for the Semester</a:t>
            </a:r>
            <a:endParaRPr lang="en-US" dirty="0"/>
          </a:p>
        </p:txBody>
      </p:sp>
      <p:sp>
        <p:nvSpPr>
          <p:cNvPr id="3" name="Content Placeholder 2"/>
          <p:cNvSpPr>
            <a:spLocks noGrp="1"/>
          </p:cNvSpPr>
          <p:nvPr>
            <p:ph idx="1"/>
          </p:nvPr>
        </p:nvSpPr>
        <p:spPr>
          <a:xfrm>
            <a:off x="838200" y="2323652"/>
            <a:ext cx="7696200" cy="3508977"/>
          </a:xfrm>
        </p:spPr>
        <p:txBody>
          <a:bodyPr/>
          <a:lstStyle/>
          <a:p>
            <a:r>
              <a:rPr lang="en-US" dirty="0" smtClean="0"/>
              <a:t>Week of February 4</a:t>
            </a:r>
            <a:r>
              <a:rPr lang="en-US" baseline="30000" dirty="0" smtClean="0"/>
              <a:t>th</a:t>
            </a:r>
            <a:r>
              <a:rPr lang="en-US" dirty="0" smtClean="0"/>
              <a:t> – Lab Panel </a:t>
            </a:r>
          </a:p>
          <a:p>
            <a:r>
              <a:rPr lang="en-US" dirty="0" smtClean="0"/>
              <a:t>Week of February 18</a:t>
            </a:r>
            <a:r>
              <a:rPr lang="en-US" baseline="30000" dirty="0" smtClean="0"/>
              <a:t>th</a:t>
            </a:r>
            <a:r>
              <a:rPr lang="en-US" dirty="0" smtClean="0"/>
              <a:t> – Pre-Conference Meeting</a:t>
            </a:r>
          </a:p>
          <a:p>
            <a:r>
              <a:rPr lang="en-US" dirty="0" smtClean="0"/>
              <a:t>Week of March 11</a:t>
            </a:r>
            <a:r>
              <a:rPr lang="en-US" baseline="30000" dirty="0" smtClean="0"/>
              <a:t>th</a:t>
            </a:r>
            <a:r>
              <a:rPr lang="en-US" dirty="0" smtClean="0"/>
              <a:t> – GIS information session</a:t>
            </a:r>
          </a:p>
          <a:p>
            <a:r>
              <a:rPr lang="en-US" dirty="0" smtClean="0"/>
              <a:t>Week of March 26</a:t>
            </a:r>
            <a:r>
              <a:rPr lang="en-US" baseline="30000" dirty="0" smtClean="0"/>
              <a:t>th</a:t>
            </a:r>
            <a:r>
              <a:rPr lang="en-US" dirty="0" smtClean="0"/>
              <a:t> – Activity (digging involved?)</a:t>
            </a:r>
          </a:p>
          <a:p>
            <a:pPr marL="68580" indent="0">
              <a:buNone/>
            </a:pPr>
            <a:endParaRPr lang="en-US" dirty="0"/>
          </a:p>
        </p:txBody>
      </p:sp>
    </p:spTree>
    <p:extLst>
      <p:ext uri="{BB962C8B-B14F-4D97-AF65-F5344CB8AC3E}">
        <p14:creationId xmlns:p14="http://schemas.microsoft.com/office/powerpoint/2010/main" val="2319135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Plans for Semester</a:t>
            </a:r>
            <a:endParaRPr lang="en-US" dirty="0"/>
          </a:p>
        </p:txBody>
      </p:sp>
      <p:sp>
        <p:nvSpPr>
          <p:cNvPr id="3" name="Content Placeholder 2"/>
          <p:cNvSpPr>
            <a:spLocks noGrp="1"/>
          </p:cNvSpPr>
          <p:nvPr>
            <p:ph idx="1"/>
          </p:nvPr>
        </p:nvSpPr>
        <p:spPr/>
        <p:txBody>
          <a:bodyPr/>
          <a:lstStyle/>
          <a:p>
            <a:r>
              <a:rPr lang="en-US" dirty="0" smtClean="0"/>
              <a:t>Socials and Trips</a:t>
            </a:r>
          </a:p>
          <a:p>
            <a:pPr lvl="1"/>
            <a:r>
              <a:rPr lang="en-US" dirty="0" smtClean="0"/>
              <a:t>Hiking</a:t>
            </a:r>
          </a:p>
          <a:p>
            <a:pPr lvl="1"/>
            <a:r>
              <a:rPr lang="en-US" dirty="0" smtClean="0"/>
              <a:t>Picnics</a:t>
            </a:r>
          </a:p>
          <a:p>
            <a:pPr lvl="1"/>
            <a:r>
              <a:rPr lang="en-US" dirty="0" smtClean="0"/>
              <a:t>Dinners</a:t>
            </a:r>
          </a:p>
          <a:p>
            <a:pPr lvl="1"/>
            <a:r>
              <a:rPr lang="en-US" dirty="0" smtClean="0"/>
              <a:t>Get-togethers</a:t>
            </a:r>
            <a:endParaRPr lang="en-US" dirty="0"/>
          </a:p>
        </p:txBody>
      </p:sp>
    </p:spTree>
    <p:extLst>
      <p:ext uri="{BB962C8B-B14F-4D97-AF65-F5344CB8AC3E}">
        <p14:creationId xmlns:p14="http://schemas.microsoft.com/office/powerpoint/2010/main" val="3955077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Northeastern Anthropological Association Conference</a:t>
            </a:r>
            <a:endParaRPr lang="en-US" dirty="0"/>
          </a:p>
        </p:txBody>
      </p:sp>
      <p:sp>
        <p:nvSpPr>
          <p:cNvPr id="3" name="Content Placeholder 2"/>
          <p:cNvSpPr>
            <a:spLocks noGrp="1"/>
          </p:cNvSpPr>
          <p:nvPr>
            <p:ph idx="1"/>
          </p:nvPr>
        </p:nvSpPr>
        <p:spPr>
          <a:xfrm>
            <a:off x="1043492" y="2323652"/>
            <a:ext cx="7109908" cy="3508977"/>
          </a:xfrm>
        </p:spPr>
        <p:txBody>
          <a:bodyPr/>
          <a:lstStyle/>
          <a:p>
            <a:r>
              <a:rPr lang="en-US" dirty="0" smtClean="0"/>
              <a:t>March 1</a:t>
            </a:r>
            <a:r>
              <a:rPr lang="en-US" baseline="30000" dirty="0" smtClean="0"/>
              <a:t>st</a:t>
            </a:r>
            <a:r>
              <a:rPr lang="en-US" dirty="0" smtClean="0"/>
              <a:t> and 2</a:t>
            </a:r>
            <a:r>
              <a:rPr lang="en-US" baseline="30000" dirty="0" smtClean="0"/>
              <a:t>nd</a:t>
            </a:r>
            <a:r>
              <a:rPr lang="en-US" dirty="0" smtClean="0"/>
              <a:t> </a:t>
            </a:r>
          </a:p>
          <a:p>
            <a:r>
              <a:rPr lang="en-US" dirty="0" smtClean="0"/>
              <a:t>At the University of Maryland, College Park</a:t>
            </a:r>
          </a:p>
          <a:p>
            <a:r>
              <a:rPr lang="en-US" dirty="0" smtClean="0"/>
              <a:t>Details (price, timetable, etc.) still to come</a:t>
            </a:r>
          </a:p>
          <a:p>
            <a:r>
              <a:rPr lang="en-US" dirty="0" smtClean="0"/>
              <a:t>http</a:t>
            </a:r>
            <a:r>
              <a:rPr lang="en-US" dirty="0"/>
              <a:t>://www.neaa.org/</a:t>
            </a:r>
            <a:endParaRPr lang="en-US" dirty="0" smtClean="0"/>
          </a:p>
          <a:p>
            <a:pPr marL="68580" indent="0">
              <a:buNone/>
            </a:pPr>
            <a:endParaRPr lang="en-US" dirty="0"/>
          </a:p>
        </p:txBody>
      </p:sp>
    </p:spTree>
    <p:extLst>
      <p:ext uri="{BB962C8B-B14F-4D97-AF65-F5344CB8AC3E}">
        <p14:creationId xmlns:p14="http://schemas.microsoft.com/office/powerpoint/2010/main" val="222317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“January Event”</a:t>
            </a:r>
            <a:endParaRPr lang="en-US" dirty="0"/>
          </a:p>
        </p:txBody>
      </p:sp>
      <p:sp>
        <p:nvSpPr>
          <p:cNvPr id="3" name="Content Placeholder 2"/>
          <p:cNvSpPr>
            <a:spLocks noGrp="1"/>
          </p:cNvSpPr>
          <p:nvPr>
            <p:ph idx="1"/>
          </p:nvPr>
        </p:nvSpPr>
        <p:spPr/>
        <p:txBody>
          <a:bodyPr/>
          <a:lstStyle/>
          <a:p>
            <a:r>
              <a:rPr lang="en-US" dirty="0" smtClean="0"/>
              <a:t>This is happening.</a:t>
            </a:r>
          </a:p>
          <a:p>
            <a:r>
              <a:rPr lang="en-US" dirty="0" smtClean="0"/>
              <a:t>Updates from Brandon</a:t>
            </a:r>
            <a:endParaRPr lang="en-US" dirty="0"/>
          </a:p>
        </p:txBody>
      </p:sp>
    </p:spTree>
    <p:extLst>
      <p:ext uri="{BB962C8B-B14F-4D97-AF65-F5344CB8AC3E}">
        <p14:creationId xmlns:p14="http://schemas.microsoft.com/office/powerpoint/2010/main" val="3074090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Logo Design + T-Shirt</a:t>
            </a:r>
            <a:endParaRPr lang="en-US" dirty="0"/>
          </a:p>
        </p:txBody>
      </p:sp>
      <p:sp>
        <p:nvSpPr>
          <p:cNvPr id="3" name="Content Placeholder 2"/>
          <p:cNvSpPr>
            <a:spLocks noGrp="1"/>
          </p:cNvSpPr>
          <p:nvPr>
            <p:ph idx="1"/>
          </p:nvPr>
        </p:nvSpPr>
        <p:spPr/>
        <p:txBody>
          <a:bodyPr/>
          <a:lstStyle/>
          <a:p>
            <a:pPr marL="68580" indent="0">
              <a:buNone/>
            </a:pPr>
            <a:endParaRPr lang="en-US" dirty="0"/>
          </a:p>
        </p:txBody>
      </p:sp>
    </p:spTree>
    <p:extLst>
      <p:ext uri="{BB962C8B-B14F-4D97-AF65-F5344CB8AC3E}">
        <p14:creationId xmlns:p14="http://schemas.microsoft.com/office/powerpoint/2010/main" val="1664884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Dues</a:t>
            </a:r>
            <a:endParaRPr lang="en-US" dirty="0"/>
          </a:p>
        </p:txBody>
      </p:sp>
      <p:sp>
        <p:nvSpPr>
          <p:cNvPr id="3" name="Content Placeholder 2"/>
          <p:cNvSpPr>
            <a:spLocks noGrp="1"/>
          </p:cNvSpPr>
          <p:nvPr>
            <p:ph idx="1"/>
          </p:nvPr>
        </p:nvSpPr>
        <p:spPr/>
        <p:txBody>
          <a:bodyPr/>
          <a:lstStyle/>
          <a:p>
            <a:r>
              <a:rPr lang="en-US" dirty="0" smtClean="0"/>
              <a:t>In order to be an official club at Penn State we must have members pay dues.</a:t>
            </a:r>
          </a:p>
          <a:p>
            <a:r>
              <a:rPr lang="en-US" dirty="0" smtClean="0"/>
              <a:t>$5.</a:t>
            </a:r>
          </a:p>
          <a:p>
            <a:r>
              <a:rPr lang="en-US" dirty="0" smtClean="0"/>
              <a:t>This will help go towards helping to subsidize traveling, t-shirts, helping food for meetings</a:t>
            </a:r>
          </a:p>
          <a:p>
            <a:r>
              <a:rPr lang="en-US" dirty="0" smtClean="0"/>
              <a:t>But in order to benefit from dues WE MUST HAVE PEOPLE PAY DUES </a:t>
            </a:r>
          </a:p>
        </p:txBody>
      </p:sp>
    </p:spTree>
    <p:extLst>
      <p:ext uri="{BB962C8B-B14F-4D97-AF65-F5344CB8AC3E}">
        <p14:creationId xmlns:p14="http://schemas.microsoft.com/office/powerpoint/2010/main" val="184658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895600"/>
            <a:ext cx="7024744" cy="1143000"/>
          </a:xfrm>
        </p:spPr>
        <p:txBody>
          <a:bodyPr/>
          <a:lstStyle/>
          <a:p>
            <a:pPr algn="ctr"/>
            <a:r>
              <a:rPr lang="en-US" dirty="0" smtClean="0"/>
              <a:t>NEWS</a:t>
            </a:r>
            <a:endParaRPr lang="en-US" dirty="0"/>
          </a:p>
        </p:txBody>
      </p:sp>
    </p:spTree>
    <p:extLst>
      <p:ext uri="{BB962C8B-B14F-4D97-AF65-F5344CB8AC3E}">
        <p14:creationId xmlns:p14="http://schemas.microsoft.com/office/powerpoint/2010/main" val="29245675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80</TotalTime>
  <Words>404</Words>
  <Application>Microsoft Office PowerPoint</Application>
  <PresentationFormat>On-screen Show (4:3)</PresentationFormat>
  <Paragraphs>62</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Austin</vt:lpstr>
      <vt:lpstr>C.A.S.E.</vt:lpstr>
      <vt:lpstr>Welcome Back!</vt:lpstr>
      <vt:lpstr>Plans for the Semester</vt:lpstr>
      <vt:lpstr>Plans for Semester</vt:lpstr>
      <vt:lpstr>Northeastern Anthropological Association Conference</vt:lpstr>
      <vt:lpstr>“January Event”</vt:lpstr>
      <vt:lpstr>Logo Design + T-Shirt</vt:lpstr>
      <vt:lpstr>Dues</vt:lpstr>
      <vt:lpstr>NEWS</vt:lpstr>
      <vt:lpstr>Weekly Colloquium</vt:lpstr>
      <vt:lpstr>ESM Career Fair</vt:lpstr>
      <vt:lpstr>Fulbright UK Summer Program</vt:lpstr>
      <vt:lpstr>Discovery Grants </vt:lpstr>
      <vt:lpstr>Flyers for Field Schools</vt:lpstr>
      <vt:lpstr>Presidential Leadership Academy</vt:lpstr>
    </vt:vector>
  </TitlesOfParts>
  <Company>The Pennsylvania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dc:title>
  <dc:creator>Sean William Dooling</dc:creator>
  <cp:lastModifiedBy>Sean</cp:lastModifiedBy>
  <cp:revision>6</cp:revision>
  <dcterms:created xsi:type="dcterms:W3CDTF">2013-01-17T21:19:03Z</dcterms:created>
  <dcterms:modified xsi:type="dcterms:W3CDTF">2013-01-21T22:51:13Z</dcterms:modified>
</cp:coreProperties>
</file>